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7"/>
  </p:notesMasterIdLst>
  <p:handoutMasterIdLst>
    <p:handoutMasterId r:id="rId18"/>
  </p:handoutMasterIdLst>
  <p:sldIdLst>
    <p:sldId id="259" r:id="rId2"/>
    <p:sldId id="303" r:id="rId3"/>
    <p:sldId id="300" r:id="rId4"/>
    <p:sldId id="301" r:id="rId5"/>
    <p:sldId id="302" r:id="rId6"/>
    <p:sldId id="287" r:id="rId7"/>
    <p:sldId id="288" r:id="rId8"/>
    <p:sldId id="28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6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4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fld id="{1C0B0CD8-FDDB-4014-B5D4-680AEF4DEB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87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fld id="{F699048A-F713-4CA7-8151-344C7D832F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801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72F5B-75F4-4926-850D-5B669B00F00C}" type="slidenum">
              <a:rPr lang="en-US"/>
              <a:pPr/>
              <a:t>1</a:t>
            </a:fld>
            <a:endParaRPr 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FD0737-D6E9-42C9-9C50-EADB31A5E191}" type="slidenum">
              <a:rPr lang="en-US"/>
              <a:pPr/>
              <a:t>10</a:t>
            </a:fld>
            <a:endParaRPr 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E78A6-1673-403E-ABC7-5EB48438A232}" type="slidenum">
              <a:rPr lang="en-US"/>
              <a:pPr/>
              <a:t>11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A4CE50-4048-492F-A60A-7A8E4DBD17FC}" type="slidenum">
              <a:rPr lang="en-US"/>
              <a:pPr/>
              <a:t>12</a:t>
            </a:fld>
            <a:endParaRPr lang="en-US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F12BDB-B85C-460E-A1B1-F0B4182C1301}" type="slidenum">
              <a:rPr lang="en-US"/>
              <a:pPr/>
              <a:t>13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68F15-3510-4988-89F2-B9DF83C8ECBC}" type="slidenum">
              <a:rPr lang="en-US"/>
              <a:pPr/>
              <a:t>14</a:t>
            </a:fld>
            <a:endParaRPr lang="en-US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7AB972-4C10-43DA-AB93-1A8B084743AA}" type="slidenum">
              <a:rPr lang="en-US"/>
              <a:pPr/>
              <a:t>15</a:t>
            </a:fld>
            <a:endParaRPr lang="en-US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72F5B-75F4-4926-850D-5B669B00F00C}" type="slidenum">
              <a:rPr lang="en-US"/>
              <a:pPr/>
              <a:t>2</a:t>
            </a:fld>
            <a:endParaRPr 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72F5B-75F4-4926-850D-5B669B00F00C}" type="slidenum">
              <a:rPr lang="en-US"/>
              <a:pPr/>
              <a:t>3</a:t>
            </a:fld>
            <a:endParaRPr 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72F5B-75F4-4926-850D-5B669B00F00C}" type="slidenum">
              <a:rPr lang="en-US"/>
              <a:pPr/>
              <a:t>4</a:t>
            </a:fld>
            <a:endParaRPr 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72F5B-75F4-4926-850D-5B669B00F00C}" type="slidenum">
              <a:rPr lang="en-US"/>
              <a:pPr/>
              <a:t>5</a:t>
            </a:fld>
            <a:endParaRPr 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8FB705-39C9-420C-81FD-21693E2AD53B}" type="slidenum">
              <a:rPr lang="en-US"/>
              <a:pPr/>
              <a:t>6</a:t>
            </a:fld>
            <a:endParaRPr lang="en-US"/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A8BDFC-DA42-4C53-BC0E-9E195873E4AA}" type="slidenum">
              <a:rPr lang="en-US"/>
              <a:pPr/>
              <a:t>7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6E5F1B-BFA1-43A5-A50D-4ED3335376BE}" type="slidenum">
              <a:rPr lang="en-US"/>
              <a:pPr/>
              <a:t>8</a:t>
            </a:fld>
            <a:endParaRPr lang="en-US"/>
          </a:p>
        </p:txBody>
      </p:sp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1E9996-28F8-4CA3-8159-298D1A7101D2}" type="slidenum">
              <a:rPr lang="en-US"/>
              <a:pPr/>
              <a:t>9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r>
              <a:rPr lang="en-US"/>
              <a:t>Union College</a:t>
            </a:r>
          </a:p>
          <a:p>
            <a:r>
              <a:rPr lang="en-US"/>
              <a:t>Mechanical Engineering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MER144: Machine Design</a:t>
            </a: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AABB2DA-5330-4C57-A2DA-DD81762FC6C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50887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06850F-1EFE-422C-A5CB-E5C1839D81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15D237-A508-4AFB-BA71-FB952992A7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E83A85-1AEC-445B-AD1A-57D30AB68B5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5FAA0E-0AB4-4BE9-AFE2-790B6209C6E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9522CF-34EE-47B3-BFB7-4FF89AD9A3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8A518E-681F-4370-83A1-AD3F6C40F9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9CC9C06-5CAA-4392-8663-279A4B413B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FC2A24-A8DB-4F90-B3F4-475FA6AD72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6CF66B-DAED-4291-96B6-4379B31B83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D25C63-84E9-43FE-9EFD-C2A44FA0DE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9860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249861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09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en-US" sz="800"/>
              <a:t>Union College</a:t>
            </a:r>
          </a:p>
          <a:p>
            <a:pPr eaLnBrk="1" hangingPunct="1"/>
            <a:r>
              <a:rPr lang="en-US" sz="800"/>
              <a:t>Mechanical Engineering</a:t>
            </a:r>
          </a:p>
        </p:txBody>
      </p:sp>
      <p:sp>
        <p:nvSpPr>
          <p:cNvPr id="24986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24986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fld id="{370ABB8F-5E1A-4868-BD88-D0D6A804E11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3.wmf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7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11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5.bin"/><Relationship Id="rId4" Type="http://schemas.openxmlformats.org/officeDocument/2006/relationships/image" Target="../media/image18.jpeg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</a:t>
            </a:r>
            <a:r>
              <a:rPr lang="en-US" dirty="0"/>
              <a:t>Adv. Strength of </a:t>
            </a:r>
            <a:r>
              <a:rPr lang="en-US" dirty="0" err="1"/>
              <a:t>Mtl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0E660-77E5-4824-9A1C-076A330EB39D}" type="slidenum">
              <a:rPr lang="en-US" smtClean="0"/>
              <a:pPr/>
              <a:t>1</a:t>
            </a:fld>
            <a:endParaRPr lang="en-US" dirty="0" smtClean="0"/>
          </a:p>
          <a:p>
            <a:r>
              <a:rPr lang="en-US" dirty="0" smtClean="0"/>
              <a:t>RBB</a:t>
            </a:r>
            <a:endParaRPr lang="en-US" dirty="0"/>
          </a:p>
        </p:txBody>
      </p:sp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FATIGUE</a:t>
            </a:r>
            <a:endParaRPr lang="en-US" dirty="0"/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Fatigue Strength and Endurance</a:t>
            </a:r>
          </a:p>
          <a:p>
            <a:r>
              <a:rPr lang="en-US" dirty="0"/>
              <a:t>S-N </a:t>
            </a:r>
            <a:r>
              <a:rPr lang="en-US" dirty="0" smtClean="0"/>
              <a:t>Curves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3EE93F-1E67-4145-B538-75FA21D0DA05}" type="slidenum">
              <a:rPr lang="en-US" smtClean="0"/>
              <a:pPr/>
              <a:t>10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Fatigue Terminology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3776662" cy="1752600"/>
          </a:xfrm>
        </p:spPr>
        <p:txBody>
          <a:bodyPr/>
          <a:lstStyle/>
          <a:p>
            <a:r>
              <a:rPr lang="en-US" dirty="0"/>
              <a:t>Stress Ratio</a:t>
            </a:r>
          </a:p>
          <a:p>
            <a:pPr lvl="1"/>
            <a:r>
              <a:rPr lang="en-US" dirty="0"/>
              <a:t>A=</a:t>
            </a:r>
            <a:r>
              <a:rPr lang="el-GR" dirty="0"/>
              <a:t>σ</a:t>
            </a:r>
            <a:r>
              <a:rPr lang="en-US" baseline="-25000" dirty="0"/>
              <a:t>amp</a:t>
            </a:r>
            <a:r>
              <a:rPr lang="en-US" dirty="0"/>
              <a:t>/</a:t>
            </a:r>
            <a:r>
              <a:rPr lang="el-GR" dirty="0" smtClean="0"/>
              <a:t>σ</a:t>
            </a:r>
            <a:r>
              <a:rPr lang="en-US" baseline="-25000" dirty="0" err="1" smtClean="0"/>
              <a:t>ave</a:t>
            </a:r>
            <a:endParaRPr lang="en-US" dirty="0"/>
          </a:p>
          <a:p>
            <a:pPr lvl="1"/>
            <a:r>
              <a:rPr lang="en-US" dirty="0"/>
              <a:t>R= </a:t>
            </a:r>
            <a:r>
              <a:rPr lang="el-GR" dirty="0"/>
              <a:t>σ</a:t>
            </a:r>
            <a:r>
              <a:rPr lang="en-US" baseline="-25000" dirty="0"/>
              <a:t>min</a:t>
            </a:r>
            <a:r>
              <a:rPr lang="en-US" dirty="0"/>
              <a:t>/</a:t>
            </a:r>
            <a:r>
              <a:rPr lang="el-GR" dirty="0"/>
              <a:t>σ</a:t>
            </a:r>
            <a:r>
              <a:rPr lang="en-US" baseline="-25000" dirty="0"/>
              <a:t>max</a:t>
            </a:r>
            <a:endParaRPr lang="el-GR" baseline="-250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 flipH="1" flipV="1">
            <a:off x="381000" y="4572000"/>
            <a:ext cx="1981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1371600" y="5562600"/>
            <a:ext cx="403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371600" y="5257800"/>
            <a:ext cx="3962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371600" y="4876800"/>
            <a:ext cx="3657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371600" y="4495800"/>
            <a:ext cx="3962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5"/>
          <p:cNvSpPr/>
          <p:nvPr/>
        </p:nvSpPr>
        <p:spPr bwMode="auto">
          <a:xfrm>
            <a:off x="1362075" y="4495800"/>
            <a:ext cx="2981325" cy="762000"/>
          </a:xfrm>
          <a:custGeom>
            <a:avLst/>
            <a:gdLst>
              <a:gd name="connsiteX0" fmla="*/ 0 w 3819525"/>
              <a:gd name="connsiteY0" fmla="*/ 390525 h 803275"/>
              <a:gd name="connsiteX1" fmla="*/ 600075 w 3819525"/>
              <a:gd name="connsiteY1" fmla="*/ 771525 h 803275"/>
              <a:gd name="connsiteX2" fmla="*/ 1123950 w 3819525"/>
              <a:gd name="connsiteY2" fmla="*/ 400050 h 803275"/>
              <a:gd name="connsiteX3" fmla="*/ 1762125 w 3819525"/>
              <a:gd name="connsiteY3" fmla="*/ 0 h 803275"/>
              <a:gd name="connsiteX4" fmla="*/ 2362200 w 3819525"/>
              <a:gd name="connsiteY4" fmla="*/ 400050 h 803275"/>
              <a:gd name="connsiteX5" fmla="*/ 3143250 w 3819525"/>
              <a:gd name="connsiteY5" fmla="*/ 800100 h 803275"/>
              <a:gd name="connsiteX6" fmla="*/ 3819525 w 3819525"/>
              <a:gd name="connsiteY6" fmla="*/ 381000 h 803275"/>
              <a:gd name="connsiteX0" fmla="*/ 0 w 3819525"/>
              <a:gd name="connsiteY0" fmla="*/ 392112 h 804862"/>
              <a:gd name="connsiteX1" fmla="*/ 600075 w 3819525"/>
              <a:gd name="connsiteY1" fmla="*/ 773112 h 804862"/>
              <a:gd name="connsiteX2" fmla="*/ 1000125 w 3819525"/>
              <a:gd name="connsiteY2" fmla="*/ 392112 h 804862"/>
              <a:gd name="connsiteX3" fmla="*/ 1762125 w 3819525"/>
              <a:gd name="connsiteY3" fmla="*/ 1587 h 804862"/>
              <a:gd name="connsiteX4" fmla="*/ 2362200 w 3819525"/>
              <a:gd name="connsiteY4" fmla="*/ 401637 h 804862"/>
              <a:gd name="connsiteX5" fmla="*/ 3143250 w 3819525"/>
              <a:gd name="connsiteY5" fmla="*/ 801687 h 804862"/>
              <a:gd name="connsiteX6" fmla="*/ 3819525 w 3819525"/>
              <a:gd name="connsiteY6" fmla="*/ 382587 h 804862"/>
              <a:gd name="connsiteX0" fmla="*/ 0 w 3819525"/>
              <a:gd name="connsiteY0" fmla="*/ 392112 h 804862"/>
              <a:gd name="connsiteX1" fmla="*/ 466725 w 3819525"/>
              <a:gd name="connsiteY1" fmla="*/ 773112 h 804862"/>
              <a:gd name="connsiteX2" fmla="*/ 1000125 w 3819525"/>
              <a:gd name="connsiteY2" fmla="*/ 392112 h 804862"/>
              <a:gd name="connsiteX3" fmla="*/ 1762125 w 3819525"/>
              <a:gd name="connsiteY3" fmla="*/ 1587 h 804862"/>
              <a:gd name="connsiteX4" fmla="*/ 2362200 w 3819525"/>
              <a:gd name="connsiteY4" fmla="*/ 401637 h 804862"/>
              <a:gd name="connsiteX5" fmla="*/ 3143250 w 3819525"/>
              <a:gd name="connsiteY5" fmla="*/ 801687 h 804862"/>
              <a:gd name="connsiteX6" fmla="*/ 3819525 w 3819525"/>
              <a:gd name="connsiteY6" fmla="*/ 382587 h 804862"/>
              <a:gd name="connsiteX0" fmla="*/ 0 w 3819525"/>
              <a:gd name="connsiteY0" fmla="*/ 392112 h 804862"/>
              <a:gd name="connsiteX1" fmla="*/ 466725 w 3819525"/>
              <a:gd name="connsiteY1" fmla="*/ 773112 h 804862"/>
              <a:gd name="connsiteX2" fmla="*/ 1000125 w 3819525"/>
              <a:gd name="connsiteY2" fmla="*/ 392112 h 804862"/>
              <a:gd name="connsiteX3" fmla="*/ 1762125 w 3819525"/>
              <a:gd name="connsiteY3" fmla="*/ 1587 h 804862"/>
              <a:gd name="connsiteX4" fmla="*/ 2362200 w 3819525"/>
              <a:gd name="connsiteY4" fmla="*/ 401637 h 804862"/>
              <a:gd name="connsiteX5" fmla="*/ 3143250 w 3819525"/>
              <a:gd name="connsiteY5" fmla="*/ 801687 h 804862"/>
              <a:gd name="connsiteX6" fmla="*/ 3819525 w 3819525"/>
              <a:gd name="connsiteY6" fmla="*/ 382587 h 804862"/>
              <a:gd name="connsiteX0" fmla="*/ 0 w 3819525"/>
              <a:gd name="connsiteY0" fmla="*/ 382587 h 795337"/>
              <a:gd name="connsiteX1" fmla="*/ 466725 w 3819525"/>
              <a:gd name="connsiteY1" fmla="*/ 763587 h 795337"/>
              <a:gd name="connsiteX2" fmla="*/ 1000125 w 3819525"/>
              <a:gd name="connsiteY2" fmla="*/ 382587 h 795337"/>
              <a:gd name="connsiteX3" fmla="*/ 1457325 w 3819525"/>
              <a:gd name="connsiteY3" fmla="*/ 1587 h 795337"/>
              <a:gd name="connsiteX4" fmla="*/ 2362200 w 3819525"/>
              <a:gd name="connsiteY4" fmla="*/ 392112 h 795337"/>
              <a:gd name="connsiteX5" fmla="*/ 3143250 w 3819525"/>
              <a:gd name="connsiteY5" fmla="*/ 792162 h 795337"/>
              <a:gd name="connsiteX6" fmla="*/ 3819525 w 3819525"/>
              <a:gd name="connsiteY6" fmla="*/ 373062 h 795337"/>
              <a:gd name="connsiteX0" fmla="*/ 0 w 3819525"/>
              <a:gd name="connsiteY0" fmla="*/ 382587 h 795337"/>
              <a:gd name="connsiteX1" fmla="*/ 466725 w 3819525"/>
              <a:gd name="connsiteY1" fmla="*/ 763587 h 795337"/>
              <a:gd name="connsiteX2" fmla="*/ 1000125 w 3819525"/>
              <a:gd name="connsiteY2" fmla="*/ 382587 h 795337"/>
              <a:gd name="connsiteX3" fmla="*/ 1457325 w 3819525"/>
              <a:gd name="connsiteY3" fmla="*/ 1587 h 795337"/>
              <a:gd name="connsiteX4" fmla="*/ 2362200 w 3819525"/>
              <a:gd name="connsiteY4" fmla="*/ 392112 h 795337"/>
              <a:gd name="connsiteX5" fmla="*/ 3143250 w 3819525"/>
              <a:gd name="connsiteY5" fmla="*/ 792162 h 795337"/>
              <a:gd name="connsiteX6" fmla="*/ 3819525 w 3819525"/>
              <a:gd name="connsiteY6" fmla="*/ 373062 h 795337"/>
              <a:gd name="connsiteX0" fmla="*/ 0 w 3819525"/>
              <a:gd name="connsiteY0" fmla="*/ 382587 h 795337"/>
              <a:gd name="connsiteX1" fmla="*/ 466725 w 3819525"/>
              <a:gd name="connsiteY1" fmla="*/ 763587 h 795337"/>
              <a:gd name="connsiteX2" fmla="*/ 1000125 w 3819525"/>
              <a:gd name="connsiteY2" fmla="*/ 382587 h 795337"/>
              <a:gd name="connsiteX3" fmla="*/ 1457325 w 3819525"/>
              <a:gd name="connsiteY3" fmla="*/ 1587 h 795337"/>
              <a:gd name="connsiteX4" fmla="*/ 2362200 w 3819525"/>
              <a:gd name="connsiteY4" fmla="*/ 392112 h 795337"/>
              <a:gd name="connsiteX5" fmla="*/ 3143250 w 3819525"/>
              <a:gd name="connsiteY5" fmla="*/ 792162 h 795337"/>
              <a:gd name="connsiteX6" fmla="*/ 3819525 w 3819525"/>
              <a:gd name="connsiteY6" fmla="*/ 373062 h 795337"/>
              <a:gd name="connsiteX0" fmla="*/ 0 w 3819525"/>
              <a:gd name="connsiteY0" fmla="*/ 381000 h 792163"/>
              <a:gd name="connsiteX1" fmla="*/ 466725 w 3819525"/>
              <a:gd name="connsiteY1" fmla="*/ 762000 h 792163"/>
              <a:gd name="connsiteX2" fmla="*/ 1000125 w 3819525"/>
              <a:gd name="connsiteY2" fmla="*/ 381000 h 792163"/>
              <a:gd name="connsiteX3" fmla="*/ 1457325 w 3819525"/>
              <a:gd name="connsiteY3" fmla="*/ 0 h 792163"/>
              <a:gd name="connsiteX4" fmla="*/ 1990725 w 3819525"/>
              <a:gd name="connsiteY4" fmla="*/ 381000 h 792163"/>
              <a:gd name="connsiteX5" fmla="*/ 3143250 w 3819525"/>
              <a:gd name="connsiteY5" fmla="*/ 790575 h 792163"/>
              <a:gd name="connsiteX6" fmla="*/ 3819525 w 3819525"/>
              <a:gd name="connsiteY6" fmla="*/ 371475 h 792163"/>
              <a:gd name="connsiteX0" fmla="*/ 0 w 3819525"/>
              <a:gd name="connsiteY0" fmla="*/ 381000 h 839788"/>
              <a:gd name="connsiteX1" fmla="*/ 466725 w 3819525"/>
              <a:gd name="connsiteY1" fmla="*/ 762000 h 839788"/>
              <a:gd name="connsiteX2" fmla="*/ 1000125 w 3819525"/>
              <a:gd name="connsiteY2" fmla="*/ 381000 h 839788"/>
              <a:gd name="connsiteX3" fmla="*/ 1457325 w 3819525"/>
              <a:gd name="connsiteY3" fmla="*/ 0 h 839788"/>
              <a:gd name="connsiteX4" fmla="*/ 1990725 w 3819525"/>
              <a:gd name="connsiteY4" fmla="*/ 381000 h 839788"/>
              <a:gd name="connsiteX5" fmla="*/ 2981325 w 3819525"/>
              <a:gd name="connsiteY5" fmla="*/ 838200 h 839788"/>
              <a:gd name="connsiteX6" fmla="*/ 3819525 w 3819525"/>
              <a:gd name="connsiteY6" fmla="*/ 371475 h 839788"/>
              <a:gd name="connsiteX0" fmla="*/ 0 w 3819525"/>
              <a:gd name="connsiteY0" fmla="*/ 381000 h 763587"/>
              <a:gd name="connsiteX1" fmla="*/ 466725 w 3819525"/>
              <a:gd name="connsiteY1" fmla="*/ 762000 h 763587"/>
              <a:gd name="connsiteX2" fmla="*/ 1000125 w 3819525"/>
              <a:gd name="connsiteY2" fmla="*/ 381000 h 763587"/>
              <a:gd name="connsiteX3" fmla="*/ 1457325 w 3819525"/>
              <a:gd name="connsiteY3" fmla="*/ 0 h 763587"/>
              <a:gd name="connsiteX4" fmla="*/ 1990725 w 3819525"/>
              <a:gd name="connsiteY4" fmla="*/ 381000 h 763587"/>
              <a:gd name="connsiteX5" fmla="*/ 2447925 w 3819525"/>
              <a:gd name="connsiteY5" fmla="*/ 761999 h 763587"/>
              <a:gd name="connsiteX6" fmla="*/ 3819525 w 3819525"/>
              <a:gd name="connsiteY6" fmla="*/ 371475 h 763587"/>
              <a:gd name="connsiteX0" fmla="*/ 0 w 3819525"/>
              <a:gd name="connsiteY0" fmla="*/ 381000 h 763588"/>
              <a:gd name="connsiteX1" fmla="*/ 466725 w 3819525"/>
              <a:gd name="connsiteY1" fmla="*/ 762000 h 763588"/>
              <a:gd name="connsiteX2" fmla="*/ 1000125 w 3819525"/>
              <a:gd name="connsiteY2" fmla="*/ 381000 h 763588"/>
              <a:gd name="connsiteX3" fmla="*/ 1457325 w 3819525"/>
              <a:gd name="connsiteY3" fmla="*/ 0 h 763588"/>
              <a:gd name="connsiteX4" fmla="*/ 1990725 w 3819525"/>
              <a:gd name="connsiteY4" fmla="*/ 381000 h 763588"/>
              <a:gd name="connsiteX5" fmla="*/ 2447925 w 3819525"/>
              <a:gd name="connsiteY5" fmla="*/ 762000 h 763588"/>
              <a:gd name="connsiteX6" fmla="*/ 3819525 w 3819525"/>
              <a:gd name="connsiteY6" fmla="*/ 371475 h 763588"/>
              <a:gd name="connsiteX0" fmla="*/ 0 w 3819525"/>
              <a:gd name="connsiteY0" fmla="*/ 381000 h 763587"/>
              <a:gd name="connsiteX1" fmla="*/ 466725 w 3819525"/>
              <a:gd name="connsiteY1" fmla="*/ 762000 h 763587"/>
              <a:gd name="connsiteX2" fmla="*/ 1000125 w 3819525"/>
              <a:gd name="connsiteY2" fmla="*/ 381000 h 763587"/>
              <a:gd name="connsiteX3" fmla="*/ 1457325 w 3819525"/>
              <a:gd name="connsiteY3" fmla="*/ 0 h 763587"/>
              <a:gd name="connsiteX4" fmla="*/ 1990725 w 3819525"/>
              <a:gd name="connsiteY4" fmla="*/ 381000 h 763587"/>
              <a:gd name="connsiteX5" fmla="*/ 2447925 w 3819525"/>
              <a:gd name="connsiteY5" fmla="*/ 761999 h 763587"/>
              <a:gd name="connsiteX6" fmla="*/ 3819525 w 3819525"/>
              <a:gd name="connsiteY6" fmla="*/ 371475 h 763587"/>
              <a:gd name="connsiteX0" fmla="*/ 0 w 2981325"/>
              <a:gd name="connsiteY0" fmla="*/ 381000 h 762000"/>
              <a:gd name="connsiteX1" fmla="*/ 466725 w 2981325"/>
              <a:gd name="connsiteY1" fmla="*/ 762000 h 762000"/>
              <a:gd name="connsiteX2" fmla="*/ 1000125 w 2981325"/>
              <a:gd name="connsiteY2" fmla="*/ 381000 h 762000"/>
              <a:gd name="connsiteX3" fmla="*/ 1457325 w 2981325"/>
              <a:gd name="connsiteY3" fmla="*/ 0 h 762000"/>
              <a:gd name="connsiteX4" fmla="*/ 1990725 w 2981325"/>
              <a:gd name="connsiteY4" fmla="*/ 381000 h 762000"/>
              <a:gd name="connsiteX5" fmla="*/ 2447925 w 2981325"/>
              <a:gd name="connsiteY5" fmla="*/ 761999 h 762000"/>
              <a:gd name="connsiteX6" fmla="*/ 2981325 w 2981325"/>
              <a:gd name="connsiteY6" fmla="*/ 381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1325" h="762000">
                <a:moveTo>
                  <a:pt x="0" y="381000"/>
                </a:moveTo>
                <a:cubicBezTo>
                  <a:pt x="206375" y="570706"/>
                  <a:pt x="300038" y="762000"/>
                  <a:pt x="466725" y="762000"/>
                </a:cubicBezTo>
                <a:cubicBezTo>
                  <a:pt x="633412" y="762000"/>
                  <a:pt x="835025" y="508000"/>
                  <a:pt x="1000125" y="381000"/>
                </a:cubicBezTo>
                <a:cubicBezTo>
                  <a:pt x="1165225" y="254000"/>
                  <a:pt x="1292225" y="0"/>
                  <a:pt x="1457325" y="0"/>
                </a:cubicBezTo>
                <a:cubicBezTo>
                  <a:pt x="1622425" y="0"/>
                  <a:pt x="1825625" y="254000"/>
                  <a:pt x="1990725" y="381000"/>
                </a:cubicBezTo>
                <a:cubicBezTo>
                  <a:pt x="2155825" y="508000"/>
                  <a:pt x="2282825" y="761999"/>
                  <a:pt x="2447925" y="761999"/>
                </a:cubicBezTo>
                <a:cubicBezTo>
                  <a:pt x="2613025" y="761999"/>
                  <a:pt x="2867025" y="469900"/>
                  <a:pt x="2981325" y="381000"/>
                </a:cubicBezTo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 flipH="1" flipV="1">
            <a:off x="2552700" y="4752975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1371600" y="4114800"/>
            <a:ext cx="1981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stealth" w="med" len="lg"/>
          </a:ln>
          <a:effectLst/>
        </p:spPr>
      </p:cxnSp>
      <p:sp useBgFill="1">
        <p:nvSpPr>
          <p:cNvPr id="28" name="TextBox 27"/>
          <p:cNvSpPr txBox="1"/>
          <p:nvPr/>
        </p:nvSpPr>
        <p:spPr>
          <a:xfrm>
            <a:off x="2000250" y="3962400"/>
            <a:ext cx="74930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 smtClean="0"/>
              <a:t>CYCLE</a:t>
            </a:r>
            <a:endParaRPr lang="en-US" sz="1200" dirty="0"/>
          </a:p>
        </p:txBody>
      </p:sp>
      <p:sp useBgFill="1">
        <p:nvSpPr>
          <p:cNvPr id="29" name="TextBox 28"/>
          <p:cNvSpPr txBox="1"/>
          <p:nvPr/>
        </p:nvSpPr>
        <p:spPr>
          <a:xfrm rot="16200000">
            <a:off x="471536" y="4633864"/>
            <a:ext cx="85792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STRESS</a:t>
            </a:r>
            <a:endParaRPr lang="en-US" sz="1200" dirty="0"/>
          </a:p>
        </p:txBody>
      </p:sp>
      <p:sp useBgFill="1">
        <p:nvSpPr>
          <p:cNvPr id="30" name="TextBox 29"/>
          <p:cNvSpPr txBox="1"/>
          <p:nvPr/>
        </p:nvSpPr>
        <p:spPr>
          <a:xfrm>
            <a:off x="2238375" y="5667375"/>
            <a:ext cx="19467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 smtClean="0"/>
              <a:t>NUMBER OF CYCLES</a:t>
            </a:r>
            <a:endParaRPr lang="en-US" sz="1200" dirty="0"/>
          </a:p>
        </p:txBody>
      </p:sp>
      <p:cxnSp>
        <p:nvCxnSpPr>
          <p:cNvPr id="32" name="Straight Arrow Connector 31"/>
          <p:cNvCxnSpPr/>
          <p:nvPr/>
        </p:nvCxnSpPr>
        <p:spPr bwMode="auto">
          <a:xfrm rot="5400000">
            <a:off x="4610894" y="4686300"/>
            <a:ext cx="381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 flipH="1" flipV="1">
            <a:off x="4800600" y="4876800"/>
            <a:ext cx="762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/>
        </p:nvGraphicFramePr>
        <p:xfrm>
          <a:off x="4370972" y="4495800"/>
          <a:ext cx="40105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Equation" r:id="rId4" imgW="304560" imgH="241200" progId="Equation.DSMT4">
                  <p:embed/>
                </p:oleObj>
              </mc:Choice>
              <mc:Fallback>
                <p:oleObj name="Equation" r:id="rId4" imgW="30456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972" y="4495800"/>
                        <a:ext cx="401053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5208588" y="4732338"/>
          <a:ext cx="735012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6" imgW="558720" imgH="228600" progId="Equation.DSMT4">
                  <p:embed/>
                </p:oleObj>
              </mc:Choice>
              <mc:Fallback>
                <p:oleObj name="Equation" r:id="rId6" imgW="55872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588" y="4732338"/>
                        <a:ext cx="735012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954088" y="4351338"/>
          <a:ext cx="419100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8" imgW="317160" imgH="228600" progId="Equation.DSMT4">
                  <p:embed/>
                </p:oleObj>
              </mc:Choice>
              <mc:Fallback>
                <p:oleObj name="Equation" r:id="rId8" imgW="31716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4351338"/>
                        <a:ext cx="419100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968375" y="5110163"/>
          <a:ext cx="38576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10" imgW="291960" imgH="228600" progId="Equation.DSMT4">
                  <p:embed/>
                </p:oleObj>
              </mc:Choice>
              <mc:Fallback>
                <p:oleObj name="Equation" r:id="rId10" imgW="29196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5110163"/>
                        <a:ext cx="385763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968375" y="4724400"/>
          <a:ext cx="368300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12" imgW="279360" imgH="228600" progId="Equation.DSMT4">
                  <p:embed/>
                </p:oleObj>
              </mc:Choice>
              <mc:Fallback>
                <p:oleObj name="Equation" r:id="rId12" imgW="27936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4724400"/>
                        <a:ext cx="368300" cy="30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 bwMode="auto">
          <a:xfrm>
            <a:off x="5181600" y="2743200"/>
            <a:ext cx="3352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rot="5400000">
            <a:off x="4890929" y="3062446"/>
            <a:ext cx="155448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06C8B5-814A-456B-BFE9-C54289611A98}" type="slidenum">
              <a:rPr lang="en-US" smtClean="0"/>
              <a:pPr/>
              <a:t>11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#1</a:t>
            </a:r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4538662" cy="4267200"/>
          </a:xfrm>
        </p:spPr>
        <p:txBody>
          <a:bodyPr/>
          <a:lstStyle/>
          <a:p>
            <a:r>
              <a:rPr lang="en-US" dirty="0"/>
              <a:t>For the beam below determine</a:t>
            </a:r>
          </a:p>
          <a:p>
            <a:pPr lvl="1"/>
            <a:r>
              <a:rPr lang="en-US" dirty="0"/>
              <a:t>Stress ratio</a:t>
            </a:r>
          </a:p>
          <a:p>
            <a:pPr lvl="1"/>
            <a:r>
              <a:rPr lang="en-US" dirty="0"/>
              <a:t>Mean stress</a:t>
            </a:r>
          </a:p>
          <a:p>
            <a:pPr lvl="1"/>
            <a:r>
              <a:rPr lang="en-US" dirty="0"/>
              <a:t>Stress range</a:t>
            </a:r>
          </a:p>
          <a:p>
            <a:pPr lvl="1"/>
            <a:r>
              <a:rPr lang="en-US" dirty="0"/>
              <a:t>Stress amplitude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410200" y="2667000"/>
            <a:ext cx="27432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 flipH="1" flipV="1">
            <a:off x="5486400" y="3009900"/>
            <a:ext cx="381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rot="5400000" flipH="1" flipV="1">
            <a:off x="7695405" y="3018631"/>
            <a:ext cx="381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5400000" flipH="1" flipV="1">
            <a:off x="6249194" y="2475706"/>
            <a:ext cx="381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rot="5400000" flipH="1" flipV="1">
            <a:off x="6944519" y="2466181"/>
            <a:ext cx="381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5695950" y="3190875"/>
            <a:ext cx="74295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7169445" y="3189287"/>
            <a:ext cx="73152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6448425" y="3190875"/>
            <a:ext cx="73152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sp useBgFill="1">
        <p:nvSpPr>
          <p:cNvPr id="17" name="TextBox 16"/>
          <p:cNvSpPr txBox="1"/>
          <p:nvPr/>
        </p:nvSpPr>
        <p:spPr>
          <a:xfrm>
            <a:off x="5814176" y="3275111"/>
            <a:ext cx="46839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3 in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19" name="TextBox 18"/>
          <p:cNvSpPr txBox="1"/>
          <p:nvPr/>
        </p:nvSpPr>
        <p:spPr>
          <a:xfrm>
            <a:off x="6553200" y="3275111"/>
            <a:ext cx="46839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4 in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846265"/>
              </p:ext>
            </p:extLst>
          </p:nvPr>
        </p:nvGraphicFramePr>
        <p:xfrm>
          <a:off x="5682774" y="2006774"/>
          <a:ext cx="765651" cy="279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4" imgW="660240" imgH="241200" progId="Equation.DSMT4">
                  <p:embed/>
                </p:oleObj>
              </mc:Choice>
              <mc:Fallback>
                <p:oleObj name="Equation" r:id="rId4" imgW="6602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2774" y="2006774"/>
                        <a:ext cx="765651" cy="27922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525334" y="3832086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x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8305800" y="2438400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</a:t>
            </a:r>
            <a:endParaRPr lang="en-US" sz="12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653045"/>
              </p:ext>
            </p:extLst>
          </p:nvPr>
        </p:nvGraphicFramePr>
        <p:xfrm>
          <a:off x="4910931" y="3076377"/>
          <a:ext cx="76517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6" imgW="660240" imgH="241200" progId="Equation.DSMT4">
                  <p:embed/>
                </p:oleObj>
              </mc:Choice>
              <mc:Fallback>
                <p:oleObj name="Equation" r:id="rId6" imgW="66024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931" y="3076377"/>
                        <a:ext cx="765175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207909"/>
              </p:ext>
            </p:extLst>
          </p:nvPr>
        </p:nvGraphicFramePr>
        <p:xfrm>
          <a:off x="7159920" y="2006600"/>
          <a:ext cx="76517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8" imgW="660240" imgH="241200" progId="Equation.DSMT4">
                  <p:embed/>
                </p:oleObj>
              </mc:Choice>
              <mc:Fallback>
                <p:oleObj name="Equation" r:id="rId8" imgW="66024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920" y="2006600"/>
                        <a:ext cx="765175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9" name="TextBox 28"/>
          <p:cNvSpPr txBox="1"/>
          <p:nvPr/>
        </p:nvSpPr>
        <p:spPr>
          <a:xfrm>
            <a:off x="7306721" y="3275111"/>
            <a:ext cx="46839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3 in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6438900" y="2905125"/>
            <a:ext cx="0" cy="5238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7154863" y="2896394"/>
            <a:ext cx="0" cy="5238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514511"/>
              </p:ext>
            </p:extLst>
          </p:nvPr>
        </p:nvGraphicFramePr>
        <p:xfrm>
          <a:off x="6163597" y="4343400"/>
          <a:ext cx="1411497" cy="1156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10" imgW="774360" imgH="634680" progId="Equation.DSMT4">
                  <p:embed/>
                </p:oleObj>
              </mc:Choice>
              <mc:Fallback>
                <p:oleObj name="Equation" r:id="rId10" imgW="7743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63597" y="4343400"/>
                        <a:ext cx="1411497" cy="1156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F87939-0B55-45E3-9844-F9F430498DA8}" type="slidenum">
              <a:rPr lang="en-US" smtClean="0"/>
              <a:pPr/>
              <a:t>12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S-N Curves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Results of a fatigue test</a:t>
            </a:r>
          </a:p>
        </p:txBody>
      </p:sp>
      <p:pic>
        <p:nvPicPr>
          <p:cNvPr id="326660" name="Picture 4" descr="L01F06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2286000"/>
            <a:ext cx="3617913" cy="3733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2C5FA9-5F6B-4A5C-B088-A1AF09642F96}" type="slidenum">
              <a:rPr lang="en-US" smtClean="0"/>
              <a:pPr/>
              <a:t>13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Scales used</a:t>
            </a:r>
          </a:p>
        </p:txBody>
      </p:sp>
      <p:pic>
        <p:nvPicPr>
          <p:cNvPr id="327684" name="Picture 4" descr="L01F07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1676400"/>
            <a:ext cx="2992438" cy="2216150"/>
          </a:xfrm>
          <a:prstGeom prst="rect">
            <a:avLst/>
          </a:prstGeom>
          <a:noFill/>
        </p:spPr>
      </p:pic>
      <p:pic>
        <p:nvPicPr>
          <p:cNvPr id="327685" name="Picture 5" descr="L01F08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3854450"/>
            <a:ext cx="2992438" cy="2216150"/>
          </a:xfrm>
          <a:prstGeom prst="rect">
            <a:avLst/>
          </a:prstGeom>
          <a:noFill/>
        </p:spPr>
      </p:pic>
      <p:pic>
        <p:nvPicPr>
          <p:cNvPr id="327686" name="Picture 6" descr="L01F09"/>
          <p:cNvPicPr>
            <a:picLocks noChangeAspect="1" noChangeArrowheads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3800" y="2362200"/>
            <a:ext cx="4724400" cy="30908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1383ED4-B2EB-416F-9E5C-F01E21478A06}" type="slidenum">
              <a:rPr lang="en-US" smtClean="0"/>
              <a:pPr/>
              <a:t>14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Fatigue Strength and Endurance Limit</a:t>
            </a:r>
          </a:p>
        </p:txBody>
      </p:sp>
      <p:pic>
        <p:nvPicPr>
          <p:cNvPr id="329732" name="Picture 4" descr="L01F10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1828800"/>
            <a:ext cx="5486400" cy="4248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31CE71-8C5A-4681-B2DB-0E117DAFD6AF}" type="slidenum">
              <a:rPr lang="en-US" smtClean="0"/>
              <a:pPr/>
              <a:t>15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sp>
        <p:nvSpPr>
          <p:cNvPr id="3317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 Behavior</a:t>
            </a:r>
          </a:p>
        </p:txBody>
      </p:sp>
      <p:pic>
        <p:nvPicPr>
          <p:cNvPr id="331781" name="Picture 5" descr="L01F11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1752600"/>
            <a:ext cx="3709988" cy="4343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Fatigue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</a:t>
            </a:r>
            <a:r>
              <a:rPr lang="en-US" dirty="0"/>
              <a:t>Adv. Strength of </a:t>
            </a:r>
            <a:r>
              <a:rPr lang="en-US" dirty="0" err="1"/>
              <a:t>Mtl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0E660-77E5-4824-9A1C-076A330EB39D}" type="slidenum">
              <a:rPr lang="en-US" smtClean="0"/>
              <a:pPr/>
              <a:t>2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pic>
        <p:nvPicPr>
          <p:cNvPr id="435202" name="Picture 2" descr="C:\Documents and Settings\bucinelr\My Documents\Courses\MER311 Spring 10\LectureNotes\Images\bike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28800" y="1905000"/>
            <a:ext cx="2600325" cy="1924650"/>
          </a:xfrm>
          <a:prstGeom prst="rect">
            <a:avLst/>
          </a:prstGeom>
          <a:noFill/>
        </p:spPr>
      </p:pic>
      <p:pic>
        <p:nvPicPr>
          <p:cNvPr id="435203" name="Picture 3" descr="C:\Documents and Settings\bucinelr\My Documents\Courses\MER311 Spring 10\LectureNotes\Images\prestige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953000" y="1828800"/>
            <a:ext cx="2830893" cy="2276475"/>
          </a:xfrm>
          <a:prstGeom prst="rect">
            <a:avLst/>
          </a:prstGeom>
          <a:noFill/>
        </p:spPr>
      </p:pic>
      <p:pic>
        <p:nvPicPr>
          <p:cNvPr id="435204" name="Picture 4" descr="C:\Documents and Settings\bucinelr\My Documents\Courses\MER311 Spring 10\LectureNotes\Images\Monopole%20Failure%203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209800" y="4267200"/>
            <a:ext cx="2463800" cy="1847850"/>
          </a:xfrm>
          <a:prstGeom prst="rect">
            <a:avLst/>
          </a:prstGeom>
          <a:noFill/>
        </p:spPr>
      </p:pic>
      <p:pic>
        <p:nvPicPr>
          <p:cNvPr id="435205" name="Picture 5" descr="C:\Documents and Settings\bucinelr\My Documents\Courses\MER311 Spring 10\LectureNotes\Images\Monopole%20Failure%204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724400" y="4343400"/>
            <a:ext cx="2184400" cy="1638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Aerospace Examples of </a:t>
            </a:r>
            <a:r>
              <a:rPr lang="en-US" dirty="0" err="1" smtClean="0"/>
              <a:t>Fatugue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</a:t>
            </a:r>
            <a:r>
              <a:rPr lang="en-US" dirty="0"/>
              <a:t>Adv. Strength of </a:t>
            </a:r>
            <a:r>
              <a:rPr lang="en-US" dirty="0" err="1"/>
              <a:t>Mtl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0E660-77E5-4824-9A1C-076A330EB39D}" type="slidenum">
              <a:rPr lang="en-US" smtClean="0"/>
              <a:pPr/>
              <a:t>3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pic>
        <p:nvPicPr>
          <p:cNvPr id="432130" name="Picture 2" descr="C:\Documents and Settings\bucinelr\My Documents\Courses\MER311 Spring 10\LectureNotes\Images\77_logo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447800" y="1828800"/>
            <a:ext cx="2590800" cy="2174068"/>
          </a:xfrm>
          <a:prstGeom prst="rect">
            <a:avLst/>
          </a:prstGeom>
          <a:noFill/>
        </p:spPr>
      </p:pic>
      <p:pic>
        <p:nvPicPr>
          <p:cNvPr id="432131" name="Picture 3" descr="C:\Documents and Settings\bucinelr\My Documents\Courses\MER311 Spring 10\LectureNotes\Images\airplane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495800" y="1905000"/>
            <a:ext cx="2886364" cy="1905001"/>
          </a:xfrm>
          <a:prstGeom prst="rect">
            <a:avLst/>
          </a:prstGeom>
          <a:noFill/>
        </p:spPr>
      </p:pic>
      <p:pic>
        <p:nvPicPr>
          <p:cNvPr id="432132" name="Picture 4" descr="C:\Documents and Settings\bucinelr\My Documents\Courses\MER311 Spring 10\LectureNotes\Images\_wsb_240x177_comet_test_failure.jp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1447800" y="4114800"/>
            <a:ext cx="2583051" cy="1905000"/>
          </a:xfrm>
          <a:prstGeom prst="rect">
            <a:avLst/>
          </a:prstGeom>
          <a:noFill/>
        </p:spPr>
      </p:pic>
      <p:pic>
        <p:nvPicPr>
          <p:cNvPr id="432133" name="Picture 5" descr="C:\Documents and Settings\bucinelr\My Documents\Courses\MER311 Spring 10\LectureNotes\Images\landinggear.jp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4495800" y="3886200"/>
            <a:ext cx="2956193" cy="2190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Biomedical Examples of Fatigue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</a:t>
            </a:r>
            <a:r>
              <a:rPr lang="en-US" dirty="0"/>
              <a:t>Adv. Strength of </a:t>
            </a:r>
            <a:r>
              <a:rPr lang="en-US" dirty="0" err="1"/>
              <a:t>Mtl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0E660-77E5-4824-9A1C-076A330EB39D}" type="slidenum">
              <a:rPr lang="en-US" smtClean="0"/>
              <a:pPr/>
              <a:t>4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pic>
        <p:nvPicPr>
          <p:cNvPr id="433154" name="Picture 2" descr="C:\Documents and Settings\bucinelr\My Documents\Courses\MER311 Spring 10\LectureNotes\Images\prosthetic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09600" y="2667000"/>
            <a:ext cx="4191000" cy="2077278"/>
          </a:xfrm>
          <a:prstGeom prst="rect">
            <a:avLst/>
          </a:prstGeom>
          <a:noFill/>
        </p:spPr>
      </p:pic>
      <p:pic>
        <p:nvPicPr>
          <p:cNvPr id="433155" name="Picture 3" descr="C:\Documents and Settings\bucinelr\My Documents\Courses\MER311 Spring 10\LectureNotes\Images\adult_foot_fx_calcaneal_avulsion.jpg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7400" y="2514600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Examples of </a:t>
            </a:r>
            <a:r>
              <a:rPr lang="en-US" dirty="0" err="1" smtClean="0"/>
              <a:t>Fatugue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</a:t>
            </a:r>
            <a:r>
              <a:rPr lang="en-US" dirty="0"/>
              <a:t>Adv. Strength of </a:t>
            </a:r>
            <a:r>
              <a:rPr lang="en-US" dirty="0" err="1"/>
              <a:t>Mtl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0E660-77E5-4824-9A1C-076A330EB39D}" type="slidenum">
              <a:rPr lang="en-US" smtClean="0"/>
              <a:pPr/>
              <a:t>5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pic>
        <p:nvPicPr>
          <p:cNvPr id="434178" name="Picture 2" descr="C:\Documents and Settings\bucinelr\My Documents\Courses\MER311 Spring 10\LectureNotes\Images\article-1108973-02FB36A8000005DC-245_468x331.jp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81000" y="2438400"/>
            <a:ext cx="3962400" cy="2802467"/>
          </a:xfrm>
          <a:prstGeom prst="rect">
            <a:avLst/>
          </a:prstGeom>
          <a:noFill/>
        </p:spPr>
      </p:pic>
      <p:pic>
        <p:nvPicPr>
          <p:cNvPr id="434179" name="Picture 3" descr="C:\Documents and Settings\bucinelr\My Documents\Courses\MER311 Spring 10\LectureNotes\Images\_wsb_298x223_sheffield+wind+turbine+failure.jp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62500" y="2767013"/>
            <a:ext cx="2838450" cy="2124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B2AE87-9D5B-4C18-8622-7E257A9F7581}" type="slidenum">
              <a:rPr lang="en-US" smtClean="0"/>
              <a:pPr/>
              <a:t>6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Stages of Fatigue Fracture</a:t>
            </a:r>
            <a:br>
              <a:rPr lang="en-US" sz="3400"/>
            </a:br>
            <a:r>
              <a:rPr lang="en-US" sz="3400"/>
              <a:t>Initiation</a:t>
            </a:r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3471862" cy="4267200"/>
          </a:xfrm>
        </p:spPr>
        <p:txBody>
          <a:bodyPr/>
          <a:lstStyle/>
          <a:p>
            <a:r>
              <a:rPr lang="en-US" dirty="0"/>
              <a:t>Most Complex</a:t>
            </a:r>
          </a:p>
          <a:p>
            <a:r>
              <a:rPr lang="en-US" dirty="0"/>
              <a:t>Most Studied</a:t>
            </a:r>
          </a:p>
          <a:p>
            <a:r>
              <a:rPr lang="en-US" dirty="0"/>
              <a:t>All Materials have Flaws</a:t>
            </a:r>
          </a:p>
        </p:txBody>
      </p:sp>
      <p:pic>
        <p:nvPicPr>
          <p:cNvPr id="398340" name="Picture 4" descr="L06F01"/>
          <p:cNvPicPr>
            <a:picLocks noChangeAspect="1" noChangeArrowheads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821"/>
          <a:stretch/>
        </p:blipFill>
        <p:spPr bwMode="auto">
          <a:xfrm>
            <a:off x="4038600" y="1676400"/>
            <a:ext cx="4552950" cy="4424363"/>
          </a:xfrm>
          <a:prstGeom prst="rect">
            <a:avLst/>
          </a:prstGeom>
          <a:noFill/>
        </p:spPr>
      </p:pic>
      <p:sp useBgFill="1">
        <p:nvSpPr>
          <p:cNvPr id="2" name="TextBox 1"/>
          <p:cNvSpPr txBox="1"/>
          <p:nvPr/>
        </p:nvSpPr>
        <p:spPr>
          <a:xfrm>
            <a:off x="4038601" y="3505200"/>
            <a:ext cx="2286000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Edge Dislocation Imperfections</a:t>
            </a:r>
          </a:p>
          <a:p>
            <a:pPr algn="ctr"/>
            <a:r>
              <a:rPr lang="en-US" sz="800" dirty="0" smtClean="0"/>
              <a:t>In crystalline structure</a:t>
            </a:r>
            <a:endParaRPr lang="en-US" sz="800" dirty="0"/>
          </a:p>
        </p:txBody>
      </p:sp>
      <p:sp useBgFill="1">
        <p:nvSpPr>
          <p:cNvPr id="8" name="TextBox 7"/>
          <p:cNvSpPr txBox="1"/>
          <p:nvPr/>
        </p:nvSpPr>
        <p:spPr>
          <a:xfrm>
            <a:off x="6325486" y="3514725"/>
            <a:ext cx="266611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/>
              <a:t>Repetitive Shear </a:t>
            </a:r>
            <a:r>
              <a:rPr lang="en-US" sz="800" dirty="0"/>
              <a:t>F</a:t>
            </a:r>
            <a:r>
              <a:rPr lang="en-US" sz="800" dirty="0" smtClean="0"/>
              <a:t>orces cause Flip in</a:t>
            </a:r>
          </a:p>
          <a:p>
            <a:pPr algn="ctr"/>
            <a:r>
              <a:rPr lang="en-US" sz="800" dirty="0" smtClean="0"/>
              <a:t>Atomic bonds that make Dislocations Jump </a:t>
            </a:r>
            <a:endParaRPr lang="en-US" sz="800" dirty="0"/>
          </a:p>
        </p:txBody>
      </p:sp>
      <p:sp useBgFill="1">
        <p:nvSpPr>
          <p:cNvPr id="9" name="TextBox 8"/>
          <p:cNvSpPr txBox="1"/>
          <p:nvPr/>
        </p:nvSpPr>
        <p:spPr>
          <a:xfrm>
            <a:off x="4057650" y="5710238"/>
            <a:ext cx="236219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Continued Loading Moves</a:t>
            </a:r>
          </a:p>
          <a:p>
            <a:pPr algn="ctr"/>
            <a:r>
              <a:rPr lang="en-US" sz="800" dirty="0" smtClean="0"/>
              <a:t>Dislocations to the Edge</a:t>
            </a:r>
            <a:endParaRPr lang="en-US" sz="800" dirty="0"/>
          </a:p>
        </p:txBody>
      </p:sp>
      <p:sp useBgFill="1">
        <p:nvSpPr>
          <p:cNvPr id="10" name="TextBox 9"/>
          <p:cNvSpPr txBox="1"/>
          <p:nvPr/>
        </p:nvSpPr>
        <p:spPr>
          <a:xfrm>
            <a:off x="6391274" y="5729288"/>
            <a:ext cx="2362199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Dislocations Join </a:t>
            </a:r>
          </a:p>
          <a:p>
            <a:pPr algn="ctr"/>
            <a:r>
              <a:rPr lang="en-US" sz="800" dirty="0" smtClean="0"/>
              <a:t>to Form </a:t>
            </a:r>
            <a:r>
              <a:rPr lang="en-US" sz="800" dirty="0" err="1" smtClean="0"/>
              <a:t>Mircocracks</a:t>
            </a: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6D290B-864E-41F5-9AF7-CC96AFE5E609}" type="slidenum">
              <a:rPr lang="en-US" smtClean="0"/>
              <a:pPr/>
              <a:t>7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Stages of Fatigue Fracture</a:t>
            </a:r>
            <a:br>
              <a:rPr lang="en-US" sz="3400"/>
            </a:br>
            <a:r>
              <a:rPr lang="en-US" sz="3400"/>
              <a:t>Propagation</a:t>
            </a:r>
          </a:p>
        </p:txBody>
      </p:sp>
      <p:pic>
        <p:nvPicPr>
          <p:cNvPr id="399364" name="Picture 4" descr="L06F0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066800" y="1774825"/>
            <a:ext cx="6324600" cy="4271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F23DD10-E905-41AB-9179-BA037A6EF36E}" type="slidenum">
              <a:rPr lang="en-US" smtClean="0"/>
              <a:pPr/>
              <a:t>8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Stages of Fatigue Fracture</a:t>
            </a:r>
            <a:br>
              <a:rPr lang="en-US" sz="3400"/>
            </a:br>
            <a:r>
              <a:rPr lang="en-US" sz="3400"/>
              <a:t>Rupture</a:t>
            </a:r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Crack Propagates to Final Failure</a:t>
            </a:r>
          </a:p>
          <a:p>
            <a:r>
              <a:rPr lang="en-US"/>
              <a:t>Perspectives</a:t>
            </a:r>
          </a:p>
          <a:p>
            <a:pPr lvl="1"/>
            <a:r>
              <a:rPr lang="en-US"/>
              <a:t>Phenomenological</a:t>
            </a:r>
          </a:p>
          <a:p>
            <a:pPr lvl="1"/>
            <a:r>
              <a:rPr lang="en-US"/>
              <a:t>Fracture Mechanics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CF3F76-3B64-42BC-9D78-6E874969483F}" type="slidenum">
              <a:rPr lang="en-US" smtClean="0"/>
              <a:pPr/>
              <a:t>9</a:t>
            </a:fld>
            <a:endParaRPr lang="en-US" dirty="0"/>
          </a:p>
          <a:p>
            <a:r>
              <a:rPr lang="en-US" dirty="0"/>
              <a:t>RBB</a:t>
            </a:r>
          </a:p>
          <a:p>
            <a:endParaRPr lang="en-US" dirty="0"/>
          </a:p>
        </p:txBody>
      </p:sp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Fatigue Strength and Endurance Limits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4995863" cy="2362200"/>
          </a:xfrm>
        </p:spPr>
        <p:txBody>
          <a:bodyPr/>
          <a:lstStyle/>
          <a:p>
            <a:r>
              <a:rPr lang="en-US" dirty="0"/>
              <a:t>Repeated or varying loads</a:t>
            </a:r>
          </a:p>
          <a:p>
            <a:r>
              <a:rPr lang="en-US" dirty="0"/>
              <a:t>Specified Magnitude</a:t>
            </a:r>
          </a:p>
          <a:p>
            <a:r>
              <a:rPr lang="en-US" dirty="0"/>
              <a:t>R.R. Moore Machine</a:t>
            </a:r>
          </a:p>
        </p:txBody>
      </p:sp>
      <p:pic>
        <p:nvPicPr>
          <p:cNvPr id="323588" name="Picture 4" descr="L01F01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65" r="11765"/>
          <a:stretch>
            <a:fillRect/>
          </a:stretch>
        </p:blipFill>
        <p:spPr bwMode="auto">
          <a:xfrm>
            <a:off x="5410200" y="1657463"/>
            <a:ext cx="3581400" cy="2838337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/>
          <p:nvPr/>
        </p:nvCxnSpPr>
        <p:spPr bwMode="auto">
          <a:xfrm rot="5400000" flipH="1" flipV="1">
            <a:off x="5036820" y="4269105"/>
            <a:ext cx="35661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rot="5400000" flipH="1" flipV="1">
            <a:off x="5732145" y="4259580"/>
            <a:ext cx="35661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 flipH="1" flipV="1">
            <a:off x="6484619" y="4250055"/>
            <a:ext cx="35661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 flipH="1" flipV="1">
            <a:off x="5107305" y="3436620"/>
            <a:ext cx="19202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Rectangle 19"/>
          <p:cNvSpPr/>
          <p:nvPr/>
        </p:nvSpPr>
        <p:spPr bwMode="auto">
          <a:xfrm>
            <a:off x="5791200" y="5257800"/>
            <a:ext cx="2743200" cy="152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rot="5400000" flipH="1" flipV="1">
            <a:off x="5867400" y="5600700"/>
            <a:ext cx="381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5400000" flipH="1" flipV="1">
            <a:off x="8076405" y="5609431"/>
            <a:ext cx="381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rot="5400000" flipH="1" flipV="1">
            <a:off x="6630194" y="5066506"/>
            <a:ext cx="381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 rot="5400000" flipH="1" flipV="1">
            <a:off x="7325519" y="5056981"/>
            <a:ext cx="381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lg" len="lg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5400000">
            <a:off x="5281454" y="5302726"/>
            <a:ext cx="155448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5562600" y="5334000"/>
            <a:ext cx="3352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6096000" y="4800600"/>
            <a:ext cx="685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7562850" y="4800600"/>
            <a:ext cx="685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6829425" y="5781675"/>
            <a:ext cx="685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sp useBgFill="1">
        <p:nvSpPr>
          <p:cNvPr id="30" name="TextBox 29"/>
          <p:cNvSpPr txBox="1"/>
          <p:nvPr/>
        </p:nvSpPr>
        <p:spPr>
          <a:xfrm>
            <a:off x="6324600" y="4648200"/>
            <a:ext cx="23436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l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31" name="TextBox 30"/>
          <p:cNvSpPr txBox="1"/>
          <p:nvPr/>
        </p:nvSpPr>
        <p:spPr>
          <a:xfrm>
            <a:off x="7804740" y="4657725"/>
            <a:ext cx="234360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l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sp useBgFill="1">
        <p:nvSpPr>
          <p:cNvPr id="32" name="TextBox 31"/>
          <p:cNvSpPr txBox="1"/>
          <p:nvPr/>
        </p:nvSpPr>
        <p:spPr>
          <a:xfrm>
            <a:off x="7058025" y="5638800"/>
            <a:ext cx="28405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d</a:t>
            </a:r>
            <a:endParaRPr lang="en-US" sz="1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5486400" y="5562600"/>
          <a:ext cx="51995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tion" r:id="rId5" imgW="304560" imgH="215640" progId="Equation.DSMT4">
                  <p:embed/>
                </p:oleObj>
              </mc:Choice>
              <mc:Fallback>
                <p:oleObj name="Equation" r:id="rId5" imgW="304560" imgH="215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562600"/>
                        <a:ext cx="519953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8382000" y="5562600"/>
          <a:ext cx="520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tion" r:id="rId7" imgW="304560" imgH="215640" progId="Equation.DSMT4">
                  <p:embed/>
                </p:oleObj>
              </mc:Choice>
              <mc:Fallback>
                <p:oleObj name="Equation" r:id="rId7" imgW="304560" imgH="215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0" y="5562600"/>
                        <a:ext cx="5207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6324600" y="4343400"/>
          <a:ext cx="520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" name="Equation" r:id="rId8" imgW="304560" imgH="215640" progId="Equation.DSMT4">
                  <p:embed/>
                </p:oleObj>
              </mc:Choice>
              <mc:Fallback>
                <p:oleObj name="Equation" r:id="rId8" imgW="304560" imgH="215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343400"/>
                        <a:ext cx="5207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7543800" y="4343400"/>
          <a:ext cx="520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Equation" r:id="rId9" imgW="304560" imgH="215640" progId="Equation.DSMT4">
                  <p:embed/>
                </p:oleObj>
              </mc:Choice>
              <mc:Fallback>
                <p:oleObj name="Equation" r:id="rId9" imgW="304560" imgH="215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343400"/>
                        <a:ext cx="5207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Straight Connector 37"/>
          <p:cNvCxnSpPr>
            <a:cxnSpLocks noChangeAspect="1"/>
          </p:cNvCxnSpPr>
          <p:nvPr/>
        </p:nvCxnSpPr>
        <p:spPr bwMode="auto">
          <a:xfrm flipV="1">
            <a:off x="937623" y="5134236"/>
            <a:ext cx="864285" cy="43215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 w="sm" len="lg"/>
          </a:ln>
          <a:effectLst/>
        </p:spPr>
      </p:cxnSp>
      <p:cxnSp>
        <p:nvCxnSpPr>
          <p:cNvPr id="39" name="Straight Connector 38"/>
          <p:cNvCxnSpPr>
            <a:cxnSpLocks noChangeAspect="1"/>
          </p:cNvCxnSpPr>
          <p:nvPr/>
        </p:nvCxnSpPr>
        <p:spPr bwMode="auto">
          <a:xfrm flipV="1">
            <a:off x="994937" y="5274272"/>
            <a:ext cx="864285" cy="43215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 w="sm" len="lg"/>
          </a:ln>
          <a:effectLst/>
        </p:spPr>
      </p:cxnSp>
      <p:sp>
        <p:nvSpPr>
          <p:cNvPr id="40" name="Oval 39"/>
          <p:cNvSpPr/>
          <p:nvPr/>
        </p:nvSpPr>
        <p:spPr bwMode="auto">
          <a:xfrm rot="3565152">
            <a:off x="2237927" y="4196952"/>
            <a:ext cx="989700" cy="672996"/>
          </a:xfrm>
          <a:prstGeom prst="ellipse">
            <a:avLst/>
          </a:prstGeom>
          <a:solidFill>
            <a:srgbClr val="3366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499281" y="4324159"/>
            <a:ext cx="475056" cy="475056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20099999" lon="18899975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2" name="Freeform 41"/>
          <p:cNvSpPr/>
          <p:nvPr/>
        </p:nvSpPr>
        <p:spPr bwMode="auto">
          <a:xfrm>
            <a:off x="1644840" y="4338428"/>
            <a:ext cx="1256919" cy="920421"/>
          </a:xfrm>
          <a:custGeom>
            <a:avLst/>
            <a:gdLst>
              <a:gd name="connsiteX0" fmla="*/ 0 w 2419350"/>
              <a:gd name="connsiteY0" fmla="*/ 968375 h 1771650"/>
              <a:gd name="connsiteX1" fmla="*/ 1924050 w 2419350"/>
              <a:gd name="connsiteY1" fmla="*/ 0 h 1771650"/>
              <a:gd name="connsiteX2" fmla="*/ 2130425 w 2419350"/>
              <a:gd name="connsiteY2" fmla="*/ 31750 h 1771650"/>
              <a:gd name="connsiteX3" fmla="*/ 2419350 w 2419350"/>
              <a:gd name="connsiteY3" fmla="*/ 558800 h 1771650"/>
              <a:gd name="connsiteX4" fmla="*/ 2406650 w 2419350"/>
              <a:gd name="connsiteY4" fmla="*/ 660400 h 1771650"/>
              <a:gd name="connsiteX5" fmla="*/ 2289175 w 2419350"/>
              <a:gd name="connsiteY5" fmla="*/ 847725 h 1771650"/>
              <a:gd name="connsiteX6" fmla="*/ 441325 w 2419350"/>
              <a:gd name="connsiteY6" fmla="*/ 1771650 h 1771650"/>
              <a:gd name="connsiteX7" fmla="*/ 514350 w 2419350"/>
              <a:gd name="connsiteY7" fmla="*/ 1600200 h 1771650"/>
              <a:gd name="connsiteX8" fmla="*/ 520700 w 2419350"/>
              <a:gd name="connsiteY8" fmla="*/ 1504950 h 1771650"/>
              <a:gd name="connsiteX9" fmla="*/ 219075 w 2419350"/>
              <a:gd name="connsiteY9" fmla="*/ 981075 h 1771650"/>
              <a:gd name="connsiteX10" fmla="*/ 0 w 2419350"/>
              <a:gd name="connsiteY10" fmla="*/ 968375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19350" h="1771650">
                <a:moveTo>
                  <a:pt x="0" y="968375"/>
                </a:moveTo>
                <a:lnTo>
                  <a:pt x="1924050" y="0"/>
                </a:lnTo>
                <a:lnTo>
                  <a:pt x="2130425" y="31750"/>
                </a:lnTo>
                <a:lnTo>
                  <a:pt x="2419350" y="558800"/>
                </a:lnTo>
                <a:lnTo>
                  <a:pt x="2406650" y="660400"/>
                </a:lnTo>
                <a:lnTo>
                  <a:pt x="2289175" y="847725"/>
                </a:lnTo>
                <a:lnTo>
                  <a:pt x="441325" y="1771650"/>
                </a:lnTo>
                <a:lnTo>
                  <a:pt x="514350" y="1600200"/>
                </a:lnTo>
                <a:lnTo>
                  <a:pt x="520700" y="1504950"/>
                </a:lnTo>
                <a:lnTo>
                  <a:pt x="219075" y="981075"/>
                </a:lnTo>
                <a:lnTo>
                  <a:pt x="0" y="968375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43" name="Straight Connector 42"/>
          <p:cNvCxnSpPr>
            <a:cxnSpLocks noChangeAspect="1"/>
          </p:cNvCxnSpPr>
          <p:nvPr/>
        </p:nvCxnSpPr>
        <p:spPr bwMode="auto">
          <a:xfrm flipV="1">
            <a:off x="1852677" y="4778845"/>
            <a:ext cx="983366" cy="49168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cxnSpLocks noChangeAspect="1"/>
          </p:cNvCxnSpPr>
          <p:nvPr/>
        </p:nvCxnSpPr>
        <p:spPr bwMode="auto">
          <a:xfrm flipV="1">
            <a:off x="1653087" y="4345026"/>
            <a:ext cx="983366" cy="49168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Oval 44"/>
          <p:cNvSpPr/>
          <p:nvPr/>
        </p:nvSpPr>
        <p:spPr bwMode="auto">
          <a:xfrm>
            <a:off x="1509581" y="4821732"/>
            <a:ext cx="475056" cy="475056"/>
          </a:xfrm>
          <a:prstGeom prst="ellips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20099999" lon="18899975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46" name="Straight Connector 45"/>
          <p:cNvCxnSpPr>
            <a:cxnSpLocks noChangeAspect="1"/>
          </p:cNvCxnSpPr>
          <p:nvPr/>
        </p:nvCxnSpPr>
        <p:spPr bwMode="auto">
          <a:xfrm flipV="1">
            <a:off x="1184655" y="5078127"/>
            <a:ext cx="532050" cy="26602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stealth" w="med" len="med"/>
            <a:tailEnd type="none" w="lg" len="lg"/>
          </a:ln>
          <a:effectLst/>
        </p:spPr>
      </p:cxnSp>
      <p:cxnSp>
        <p:nvCxnSpPr>
          <p:cNvPr id="47" name="Straight Connector 46"/>
          <p:cNvCxnSpPr>
            <a:cxnSpLocks noChangeAspect="1"/>
          </p:cNvCxnSpPr>
          <p:nvPr/>
        </p:nvCxnSpPr>
        <p:spPr bwMode="auto">
          <a:xfrm flipV="1">
            <a:off x="907162" y="5277313"/>
            <a:ext cx="807595" cy="40379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 w="sm" len="lg"/>
          </a:ln>
          <a:effectLst/>
        </p:spPr>
      </p:cxnSp>
      <p:sp>
        <p:nvSpPr>
          <p:cNvPr id="48" name="Chord 47"/>
          <p:cNvSpPr/>
          <p:nvPr/>
        </p:nvSpPr>
        <p:spPr bwMode="auto">
          <a:xfrm rot="3327315">
            <a:off x="1343744" y="4519587"/>
            <a:ext cx="379727" cy="1488554"/>
          </a:xfrm>
          <a:prstGeom prst="chord">
            <a:avLst>
              <a:gd name="adj1" fmla="val 17744984"/>
              <a:gd name="adj2" fmla="val 13562047"/>
            </a:avLst>
          </a:prstGeom>
          <a:solidFill>
            <a:srgbClr val="66CCFF">
              <a:alpha val="9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9" name="Chord 48"/>
          <p:cNvSpPr/>
          <p:nvPr/>
        </p:nvSpPr>
        <p:spPr bwMode="auto">
          <a:xfrm rot="4798078">
            <a:off x="1337290" y="4578854"/>
            <a:ext cx="311583" cy="1174634"/>
          </a:xfrm>
          <a:prstGeom prst="chord">
            <a:avLst>
              <a:gd name="adj1" fmla="val 17136027"/>
              <a:gd name="adj2" fmla="val 1292801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50" name="Straight Connector 49"/>
          <p:cNvCxnSpPr>
            <a:cxnSpLocks noChangeAspect="1"/>
          </p:cNvCxnSpPr>
          <p:nvPr/>
        </p:nvCxnSpPr>
        <p:spPr bwMode="auto">
          <a:xfrm flipV="1">
            <a:off x="1074113" y="4654059"/>
            <a:ext cx="946717" cy="4733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Freeform 50"/>
          <p:cNvSpPr/>
          <p:nvPr/>
        </p:nvSpPr>
        <p:spPr bwMode="auto">
          <a:xfrm rot="60000">
            <a:off x="1104221" y="4849373"/>
            <a:ext cx="761652" cy="464712"/>
          </a:xfrm>
          <a:custGeom>
            <a:avLst/>
            <a:gdLst>
              <a:gd name="connsiteX0" fmla="*/ 0 w 1653540"/>
              <a:gd name="connsiteY0" fmla="*/ 571500 h 971550"/>
              <a:gd name="connsiteX1" fmla="*/ 1154430 w 1653540"/>
              <a:gd name="connsiteY1" fmla="*/ 0 h 971550"/>
              <a:gd name="connsiteX2" fmla="*/ 1653540 w 1653540"/>
              <a:gd name="connsiteY2" fmla="*/ 377190 h 971550"/>
              <a:gd name="connsiteX3" fmla="*/ 510540 w 1653540"/>
              <a:gd name="connsiteY3" fmla="*/ 971550 h 971550"/>
              <a:gd name="connsiteX4" fmla="*/ 0 w 1653540"/>
              <a:gd name="connsiteY4" fmla="*/ 57150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3540" h="971550">
                <a:moveTo>
                  <a:pt x="0" y="571500"/>
                </a:moveTo>
                <a:lnTo>
                  <a:pt x="1154430" y="0"/>
                </a:lnTo>
                <a:lnTo>
                  <a:pt x="1653540" y="377190"/>
                </a:lnTo>
                <a:lnTo>
                  <a:pt x="510540" y="97155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52" name="Chord 51"/>
          <p:cNvSpPr/>
          <p:nvPr/>
        </p:nvSpPr>
        <p:spPr bwMode="auto">
          <a:xfrm>
            <a:off x="1504303" y="4832865"/>
            <a:ext cx="475056" cy="475056"/>
          </a:xfrm>
          <a:prstGeom prst="chord">
            <a:avLst>
              <a:gd name="adj1" fmla="val 10806088"/>
              <a:gd name="adj2" fmla="val 1452984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20100000" lon="18900000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53" name="Straight Connector 52"/>
          <p:cNvCxnSpPr>
            <a:cxnSpLocks noChangeAspect="1"/>
          </p:cNvCxnSpPr>
          <p:nvPr/>
        </p:nvCxnSpPr>
        <p:spPr bwMode="auto">
          <a:xfrm flipV="1">
            <a:off x="922080" y="4854950"/>
            <a:ext cx="853981" cy="4270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54" name="Straight Connector 53"/>
          <p:cNvCxnSpPr>
            <a:cxnSpLocks noChangeAspect="1"/>
          </p:cNvCxnSpPr>
          <p:nvPr/>
        </p:nvCxnSpPr>
        <p:spPr bwMode="auto">
          <a:xfrm flipV="1">
            <a:off x="1058277" y="4835258"/>
            <a:ext cx="587169" cy="29359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55" name="Straight Connector 54"/>
          <p:cNvCxnSpPr>
            <a:cxnSpLocks noChangeAspect="1"/>
          </p:cNvCxnSpPr>
          <p:nvPr/>
        </p:nvCxnSpPr>
        <p:spPr bwMode="auto">
          <a:xfrm flipV="1">
            <a:off x="1049296" y="4932161"/>
            <a:ext cx="807595" cy="4038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56" name="Straight Connector 55"/>
          <p:cNvCxnSpPr>
            <a:cxnSpLocks noChangeAspect="1"/>
          </p:cNvCxnSpPr>
          <p:nvPr/>
        </p:nvCxnSpPr>
        <p:spPr bwMode="auto">
          <a:xfrm flipV="1">
            <a:off x="1272053" y="5036744"/>
            <a:ext cx="617573" cy="30879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57" name="Straight Connector 56"/>
          <p:cNvCxnSpPr>
            <a:cxnSpLocks noChangeAspect="1"/>
          </p:cNvCxnSpPr>
          <p:nvPr/>
        </p:nvCxnSpPr>
        <p:spPr bwMode="auto">
          <a:xfrm flipV="1">
            <a:off x="1527307" y="5126555"/>
            <a:ext cx="380045" cy="1900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rot="5400000">
            <a:off x="3627842" y="5209364"/>
            <a:ext cx="870936" cy="82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graphicFrame>
        <p:nvGraphicFramePr>
          <p:cNvPr id="59" name="Object 20"/>
          <p:cNvGraphicFramePr>
            <a:graphicFrameLocks noChangeAspect="1"/>
          </p:cNvGraphicFramePr>
          <p:nvPr/>
        </p:nvGraphicFramePr>
        <p:xfrm>
          <a:off x="3904958" y="5486478"/>
          <a:ext cx="145157" cy="145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10" imgW="139680" imgH="139680" progId="Equation.DSMT4">
                  <p:embed/>
                </p:oleObj>
              </mc:Choice>
              <mc:Fallback>
                <p:oleObj name="Equation" r:id="rId10" imgW="139680" imgH="1396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4958" y="5486478"/>
                        <a:ext cx="145157" cy="1451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Isosceles Triangle 59"/>
          <p:cNvSpPr/>
          <p:nvPr/>
        </p:nvSpPr>
        <p:spPr bwMode="auto">
          <a:xfrm>
            <a:off x="3585169" y="5051012"/>
            <a:ext cx="475056" cy="237528"/>
          </a:xfrm>
          <a:prstGeom prst="triangle">
            <a:avLst>
              <a:gd name="adj" fmla="val 100000"/>
            </a:avLst>
          </a:prstGeom>
          <a:solidFill>
            <a:srgbClr val="66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61" name="Isosceles Triangle 60"/>
          <p:cNvSpPr/>
          <p:nvPr/>
        </p:nvSpPr>
        <p:spPr bwMode="auto">
          <a:xfrm rot="10800000">
            <a:off x="4066395" y="4810399"/>
            <a:ext cx="475056" cy="237528"/>
          </a:xfrm>
          <a:prstGeom prst="triangle">
            <a:avLst>
              <a:gd name="adj" fmla="val 10000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 bwMode="auto">
          <a:xfrm rot="10800000">
            <a:off x="3588254" y="5044470"/>
            <a:ext cx="950112" cy="82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graphicFrame>
        <p:nvGraphicFramePr>
          <p:cNvPr id="63" name="Object 21"/>
          <p:cNvGraphicFramePr>
            <a:graphicFrameLocks noChangeAspect="1"/>
          </p:cNvGraphicFramePr>
          <p:nvPr/>
        </p:nvGraphicFramePr>
        <p:xfrm>
          <a:off x="3509078" y="5051012"/>
          <a:ext cx="158351" cy="145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12" imgW="152280" imgH="139680" progId="Equation.DSMT4">
                  <p:embed/>
                </p:oleObj>
              </mc:Choice>
              <mc:Fallback>
                <p:oleObj name="Equation" r:id="rId12" imgW="152280" imgH="13968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9078" y="5051012"/>
                        <a:ext cx="158351" cy="1451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Straight Arrow Connector 63"/>
          <p:cNvCxnSpPr>
            <a:stCxn id="60" idx="3"/>
            <a:endCxn id="60" idx="2"/>
          </p:cNvCxnSpPr>
          <p:nvPr/>
        </p:nvCxnSpPr>
        <p:spPr bwMode="auto">
          <a:xfrm rot="5400000">
            <a:off x="3822697" y="5051012"/>
            <a:ext cx="825" cy="475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rot="5400000">
            <a:off x="3971673" y="5056935"/>
            <a:ext cx="825" cy="19002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rot="5400000">
            <a:off x="3900998" y="5054764"/>
            <a:ext cx="825" cy="31828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67" name="Straight Arrow Connector 66"/>
          <p:cNvCxnSpPr>
            <a:endCxn id="61" idx="2"/>
          </p:cNvCxnSpPr>
          <p:nvPr/>
        </p:nvCxnSpPr>
        <p:spPr bwMode="auto">
          <a:xfrm flipV="1">
            <a:off x="4063310" y="4810399"/>
            <a:ext cx="478141" cy="391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rot="16200000">
            <a:off x="4181661" y="4813897"/>
            <a:ext cx="825" cy="2375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69" name="Straight Arrow Connector 68"/>
          <p:cNvCxnSpPr/>
          <p:nvPr/>
        </p:nvCxnSpPr>
        <p:spPr bwMode="auto">
          <a:xfrm rot="16200000">
            <a:off x="4229167" y="4710280"/>
            <a:ext cx="825" cy="3325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4038600" y="4572000"/>
            <a:ext cx="761183" cy="15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Compression</a:t>
            </a:r>
            <a:endParaRPr lang="en-US" sz="1400" dirty="0"/>
          </a:p>
        </p:txBody>
      </p:sp>
      <p:sp>
        <p:nvSpPr>
          <p:cNvPr id="73" name="TextBox 72"/>
          <p:cNvSpPr txBox="1"/>
          <p:nvPr/>
        </p:nvSpPr>
        <p:spPr>
          <a:xfrm>
            <a:off x="3048000" y="5334000"/>
            <a:ext cx="495085" cy="15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Tension</a:t>
            </a:r>
            <a:endParaRPr 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5791200" y="5867400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x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8686800" y="5029200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1507</TotalTime>
  <Words>328</Words>
  <Application>Microsoft Office PowerPoint</Application>
  <PresentationFormat>On-screen Show (4:3)</PresentationFormat>
  <Paragraphs>119</Paragraphs>
  <Slides>15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Profile</vt:lpstr>
      <vt:lpstr>Equation</vt:lpstr>
      <vt:lpstr>MathType 6.0 Equation</vt:lpstr>
      <vt:lpstr>FATIGUE</vt:lpstr>
      <vt:lpstr>Examples of Fatigue</vt:lpstr>
      <vt:lpstr>Aerospace Examples of Fatugue</vt:lpstr>
      <vt:lpstr>Biomedical Examples of Fatigue</vt:lpstr>
      <vt:lpstr>Energy Examples of Fatugue</vt:lpstr>
      <vt:lpstr>Stages of Fatigue Fracture Initiation</vt:lpstr>
      <vt:lpstr>Stages of Fatigue Fracture Propagation</vt:lpstr>
      <vt:lpstr>Stages of Fatigue Fracture Rupture</vt:lpstr>
      <vt:lpstr>Fatigue Strength and Endurance Limits</vt:lpstr>
      <vt:lpstr>Fatigue Terminology</vt:lpstr>
      <vt:lpstr>Example #1</vt:lpstr>
      <vt:lpstr>S-N Curves</vt:lpstr>
      <vt:lpstr>Scales used</vt:lpstr>
      <vt:lpstr>Fatigue Strength and Endurance Limit</vt:lpstr>
      <vt:lpstr>Material Behavior</vt:lpstr>
    </vt:vector>
  </TitlesOfParts>
  <Company>Union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MER035 Lecture 1</dc:title>
  <dc:subject>Course Intro</dc:subject>
  <dc:creator>RBB</dc:creator>
  <cp:lastModifiedBy> </cp:lastModifiedBy>
  <cp:revision>54</cp:revision>
  <cp:lastPrinted>2016-05-23T14:23:15Z</cp:lastPrinted>
  <dcterms:created xsi:type="dcterms:W3CDTF">2000-05-18T05:09:09Z</dcterms:created>
  <dcterms:modified xsi:type="dcterms:W3CDTF">2016-05-23T14:23:48Z</dcterms:modified>
</cp:coreProperties>
</file>